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00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734"/>
    <p:restoredTop sz="94655"/>
  </p:normalViewPr>
  <p:slideViewPr>
    <p:cSldViewPr snapToGrid="0" snapToObjects="1">
      <p:cViewPr>
        <p:scale>
          <a:sx n="46" d="100"/>
          <a:sy n="46" d="100"/>
        </p:scale>
        <p:origin x="7400" y="312"/>
      </p:cViewPr>
      <p:guideLst>
        <p:guide orient="horz" pos="10368"/>
        <p:guide pos="13824"/>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E9724D-6106-B84D-AD73-88AB3BCE741D}" type="datetimeFigureOut">
              <a:rPr lang="en-US" smtClean="0"/>
              <a:t>5/8/23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A78A6-91B1-A94B-8013-D04A98434E6D}" type="slidenum">
              <a:rPr lang="en-US" smtClean="0"/>
              <a:t>‹#›</a:t>
            </a:fld>
            <a:endParaRPr lang="en-US"/>
          </a:p>
        </p:txBody>
      </p:sp>
    </p:spTree>
    <p:extLst>
      <p:ext uri="{BB962C8B-B14F-4D97-AF65-F5344CB8AC3E}">
        <p14:creationId xmlns:p14="http://schemas.microsoft.com/office/powerpoint/2010/main" val="1644038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8A78A6-91B1-A94B-8013-D04A98434E6D}" type="slidenum">
              <a:rPr lang="en-US" smtClean="0"/>
              <a:t>1</a:t>
            </a:fld>
            <a:endParaRPr lang="en-US"/>
          </a:p>
        </p:txBody>
      </p:sp>
    </p:spTree>
    <p:extLst>
      <p:ext uri="{BB962C8B-B14F-4D97-AF65-F5344CB8AC3E}">
        <p14:creationId xmlns:p14="http://schemas.microsoft.com/office/powerpoint/2010/main" val="1823357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cxnSp>
        <p:nvCxnSpPr>
          <p:cNvPr id="8" name="Straight Connector 7"/>
          <p:cNvCxnSpPr/>
          <p:nvPr userDrawn="1"/>
        </p:nvCxnSpPr>
        <p:spPr bwMode="auto">
          <a:xfrm>
            <a:off x="11185525" y="6742380"/>
            <a:ext cx="0" cy="22860000"/>
          </a:xfrm>
          <a:prstGeom prst="line">
            <a:avLst/>
          </a:prstGeom>
          <a:noFill/>
          <a:ln w="25400" cap="flat" cmpd="sng" algn="ctr">
            <a:solidFill>
              <a:schemeClr val="tx1"/>
            </a:solidFill>
            <a:prstDash val="dash"/>
            <a:round/>
            <a:headEnd type="oval" w="med" len="med"/>
            <a:tailEnd type="oval" w="med" len="med"/>
          </a:ln>
          <a:effectLst/>
        </p:spPr>
      </p:cxnSp>
      <p:cxnSp>
        <p:nvCxnSpPr>
          <p:cNvPr id="9" name="Straight Connector 9"/>
          <p:cNvCxnSpPr>
            <a:cxnSpLocks noChangeShapeType="1"/>
          </p:cNvCxnSpPr>
          <p:nvPr userDrawn="1"/>
        </p:nvCxnSpPr>
        <p:spPr bwMode="auto">
          <a:xfrm>
            <a:off x="11307763" y="8992295"/>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10" name="Straight Connector 9"/>
          <p:cNvCxnSpPr/>
          <p:nvPr userDrawn="1"/>
        </p:nvCxnSpPr>
        <p:spPr bwMode="auto">
          <a:xfrm>
            <a:off x="21945600" y="6742380"/>
            <a:ext cx="0" cy="22860000"/>
          </a:xfrm>
          <a:prstGeom prst="line">
            <a:avLst/>
          </a:prstGeom>
          <a:noFill/>
          <a:ln w="25400" cap="flat" cmpd="sng" algn="ctr">
            <a:solidFill>
              <a:schemeClr val="tx1"/>
            </a:solidFill>
            <a:prstDash val="dash"/>
            <a:round/>
            <a:headEnd type="oval" w="med" len="med"/>
            <a:tailEnd type="oval" w="med" len="med"/>
          </a:ln>
          <a:effectLst/>
        </p:spPr>
      </p:cxnSp>
      <p:cxnSp>
        <p:nvCxnSpPr>
          <p:cNvPr id="11" name="Straight Connector 10"/>
          <p:cNvCxnSpPr/>
          <p:nvPr userDrawn="1"/>
        </p:nvCxnSpPr>
        <p:spPr bwMode="auto">
          <a:xfrm>
            <a:off x="32705675" y="6742380"/>
            <a:ext cx="0" cy="22860000"/>
          </a:xfrm>
          <a:prstGeom prst="line">
            <a:avLst/>
          </a:prstGeom>
          <a:noFill/>
          <a:ln w="25400" cap="flat" cmpd="sng" algn="ctr">
            <a:solidFill>
              <a:schemeClr val="tx1"/>
            </a:solidFill>
            <a:prstDash val="dash"/>
            <a:round/>
            <a:headEnd type="oval" w="med" len="med"/>
            <a:tailEnd type="oval" w="med" len="med"/>
          </a:ln>
          <a:effectLst/>
        </p:spPr>
      </p:cxnSp>
      <p:sp>
        <p:nvSpPr>
          <p:cNvPr id="12" name="Content Placeholder 9"/>
          <p:cNvSpPr>
            <a:spLocks noGrp="1"/>
          </p:cNvSpPr>
          <p:nvPr>
            <p:ph sz="quarter" idx="10"/>
          </p:nvPr>
        </p:nvSpPr>
        <p:spPr>
          <a:xfrm>
            <a:off x="914400" y="6859659"/>
            <a:ext cx="9798050" cy="14728138"/>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6"/>
          </p:nvPr>
        </p:nvSpPr>
        <p:spPr>
          <a:xfrm>
            <a:off x="914400" y="22086737"/>
            <a:ext cx="9798050" cy="7452360"/>
          </a:xfrm>
          <a:prstGeom prst="rect">
            <a:avLst/>
          </a:prstGeom>
          <a:solidFill>
            <a:schemeClr val="bg2">
              <a:lumMod val="85000"/>
            </a:schemeClr>
          </a:solidFill>
        </p:spPr>
        <p:txBody>
          <a:bodyPr>
            <a:normAutofit/>
          </a:bodyPr>
          <a:lstStyle/>
          <a:p>
            <a:pPr marL="0" indent="0" algn="ctr">
              <a:buNone/>
            </a:pPr>
            <a:endParaRPr lang="en-US" dirty="0"/>
          </a:p>
        </p:txBody>
      </p:sp>
      <p:sp>
        <p:nvSpPr>
          <p:cNvPr id="14" name="Picture Placeholder 2"/>
          <p:cNvSpPr>
            <a:spLocks noGrp="1"/>
          </p:cNvSpPr>
          <p:nvPr>
            <p:ph type="pic" sz="quarter" idx="17"/>
          </p:nvPr>
        </p:nvSpPr>
        <p:spPr>
          <a:xfrm>
            <a:off x="33194624" y="17881325"/>
            <a:ext cx="9798050" cy="7452360"/>
          </a:xfrm>
          <a:prstGeom prst="rect">
            <a:avLst/>
          </a:prstGeom>
          <a:solidFill>
            <a:schemeClr val="bg2">
              <a:lumMod val="85000"/>
            </a:schemeClr>
          </a:solidFill>
        </p:spPr>
        <p:txBody>
          <a:bodyPr/>
          <a:lstStyle/>
          <a:p>
            <a:pPr marL="0" indent="0" algn="ctr">
              <a:buNone/>
            </a:pPr>
            <a:endParaRPr lang="en-US" dirty="0"/>
          </a:p>
        </p:txBody>
      </p:sp>
      <p:sp>
        <p:nvSpPr>
          <p:cNvPr id="15" name="Content Placeholder 9"/>
          <p:cNvSpPr>
            <a:spLocks noGrp="1"/>
          </p:cNvSpPr>
          <p:nvPr>
            <p:ph sz="quarter" idx="18"/>
          </p:nvPr>
        </p:nvSpPr>
        <p:spPr>
          <a:xfrm>
            <a:off x="11674474" y="6859658"/>
            <a:ext cx="9798050" cy="22679442"/>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9"/>
          <p:cNvSpPr>
            <a:spLocks noGrp="1"/>
          </p:cNvSpPr>
          <p:nvPr>
            <p:ph sz="quarter" idx="19"/>
          </p:nvPr>
        </p:nvSpPr>
        <p:spPr>
          <a:xfrm>
            <a:off x="22418677" y="6863122"/>
            <a:ext cx="9798050" cy="6975763"/>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9"/>
          <p:cNvSpPr>
            <a:spLocks noGrp="1"/>
          </p:cNvSpPr>
          <p:nvPr>
            <p:ph sz="quarter" idx="20"/>
          </p:nvPr>
        </p:nvSpPr>
        <p:spPr>
          <a:xfrm>
            <a:off x="33194624" y="6859659"/>
            <a:ext cx="9798050" cy="1019589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9"/>
          <p:cNvSpPr>
            <a:spLocks noGrp="1"/>
          </p:cNvSpPr>
          <p:nvPr>
            <p:ph sz="quarter" idx="21"/>
          </p:nvPr>
        </p:nvSpPr>
        <p:spPr>
          <a:xfrm>
            <a:off x="33194624" y="25808882"/>
            <a:ext cx="9798050" cy="384948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hart Placeholder 23"/>
          <p:cNvSpPr>
            <a:spLocks noGrp="1"/>
          </p:cNvSpPr>
          <p:nvPr>
            <p:ph type="chart" sz="quarter" idx="22"/>
          </p:nvPr>
        </p:nvSpPr>
        <p:spPr>
          <a:xfrm>
            <a:off x="22550435" y="14690434"/>
            <a:ext cx="9666291" cy="6942137"/>
          </a:xfrm>
          <a:prstGeom prst="rect">
            <a:avLst/>
          </a:prstGeom>
        </p:spPr>
        <p:txBody>
          <a:bodyPr/>
          <a:lstStyle/>
          <a:p>
            <a:endParaRPr lang="en-US" dirty="0"/>
          </a:p>
        </p:txBody>
      </p:sp>
      <p:sp>
        <p:nvSpPr>
          <p:cNvPr id="20" name="Content Placeholder 9"/>
          <p:cNvSpPr>
            <a:spLocks noGrp="1"/>
          </p:cNvSpPr>
          <p:nvPr>
            <p:ph sz="quarter" idx="23"/>
          </p:nvPr>
        </p:nvSpPr>
        <p:spPr>
          <a:xfrm>
            <a:off x="22550435" y="22557898"/>
            <a:ext cx="9798050" cy="7140230"/>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73785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36"/>
          <p:cNvSpPr>
            <a:spLocks noChangeArrowheads="1"/>
          </p:cNvSpPr>
          <p:nvPr userDrawn="1"/>
        </p:nvSpPr>
        <p:spPr bwMode="auto">
          <a:xfrm>
            <a:off x="0" y="31928373"/>
            <a:ext cx="43891200" cy="990026"/>
          </a:xfrm>
          <a:prstGeom prst="rect">
            <a:avLst/>
          </a:prstGeom>
          <a:solidFill>
            <a:srgbClr val="A90003"/>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dirty="0">
              <a:solidFill>
                <a:schemeClr val="tx1"/>
              </a:solidFill>
              <a:latin typeface="Arial" charset="0"/>
              <a:ea typeface="Arial" charset="0"/>
            </a:endParaRPr>
          </a:p>
        </p:txBody>
      </p:sp>
      <p:sp>
        <p:nvSpPr>
          <p:cNvPr id="2" name="Rectangle 1"/>
          <p:cNvSpPr/>
          <p:nvPr userDrawn="1"/>
        </p:nvSpPr>
        <p:spPr>
          <a:xfrm>
            <a:off x="-1" y="5498430"/>
            <a:ext cx="43891201" cy="2612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Stevens Institute of Technology Careers and Employment | The American  Accounting Association">
            <a:extLst>
              <a:ext uri="{FF2B5EF4-FFF2-40B4-BE49-F238E27FC236}">
                <a16:creationId xmlns:a16="http://schemas.microsoft.com/office/drawing/2014/main" id="{C0AECE9E-B91D-23F0-76B7-5593D7E42BB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3102" t="11200" r="16310" b="13817"/>
          <a:stretch/>
        </p:blipFill>
        <p:spPr bwMode="auto">
          <a:xfrm>
            <a:off x="36882326" y="-237090"/>
            <a:ext cx="4661027" cy="5679405"/>
          </a:xfrm>
          <a:prstGeom prst="rect">
            <a:avLst/>
          </a:prstGeom>
          <a:noFill/>
        </p:spPr>
      </p:pic>
      <p:sp>
        <p:nvSpPr>
          <p:cNvPr id="12" name="Rectangle 11">
            <a:extLst>
              <a:ext uri="{FF2B5EF4-FFF2-40B4-BE49-F238E27FC236}">
                <a16:creationId xmlns:a16="http://schemas.microsoft.com/office/drawing/2014/main" id="{2DBD5954-334E-2449-E259-F5C8D9A16B1A}"/>
              </a:ext>
            </a:extLst>
          </p:cNvPr>
          <p:cNvSpPr/>
          <p:nvPr userDrawn="1"/>
        </p:nvSpPr>
        <p:spPr>
          <a:xfrm>
            <a:off x="0" y="31590374"/>
            <a:ext cx="43891201" cy="2612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4a"/><Relationship Id="rId16" Type="http://schemas.openxmlformats.org/officeDocument/2006/relationships/image" Target="../media/image12.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914400" y="6770201"/>
            <a:ext cx="98298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endParaRPr lang="en-US" altLang="en-US" dirty="0">
              <a:latin typeface="Arial" charset="0"/>
              <a:ea typeface="Arial" charset="0"/>
            </a:endParaRPr>
          </a:p>
        </p:txBody>
      </p:sp>
      <p:sp>
        <p:nvSpPr>
          <p:cNvPr id="7" name="TextBox 3"/>
          <p:cNvSpPr txBox="1">
            <a:spLocks noChangeArrowheads="1"/>
          </p:cNvSpPr>
          <p:nvPr/>
        </p:nvSpPr>
        <p:spPr bwMode="auto">
          <a:xfrm>
            <a:off x="477078" y="6858027"/>
            <a:ext cx="10363375" cy="682238"/>
          </a:xfrm>
          <a:prstGeom prst="rect">
            <a:avLst/>
          </a:prstGeom>
          <a:solidFill>
            <a:schemeClr val="bg1">
              <a:alpha val="63000"/>
            </a:schemeClr>
          </a:solid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600"/>
              </a:lnSpc>
              <a:spcAft>
                <a:spcPts val="1200"/>
              </a:spcAft>
            </a:pPr>
            <a:r>
              <a:rPr lang="en-US" sz="4800" b="1" dirty="0">
                <a:solidFill>
                  <a:srgbClr val="A90003"/>
                </a:solidFill>
                <a:latin typeface="+mj-lt"/>
              </a:rPr>
              <a:t>Introduction:</a:t>
            </a:r>
          </a:p>
        </p:txBody>
      </p:sp>
      <p:sp>
        <p:nvSpPr>
          <p:cNvPr id="9" name="TextBox 8"/>
          <p:cNvSpPr txBox="1"/>
          <p:nvPr/>
        </p:nvSpPr>
        <p:spPr>
          <a:xfrm>
            <a:off x="364545" y="9975262"/>
            <a:ext cx="10363375" cy="682238"/>
          </a:xfrm>
          <a:prstGeom prst="rect">
            <a:avLst/>
          </a:prstGeom>
          <a:solidFill>
            <a:schemeClr val="bg1">
              <a:alpha val="63000"/>
            </a:schemeClr>
          </a:solidFill>
          <a:effectLst/>
        </p:spPr>
        <p:txBody>
          <a:bodyPr wrap="square">
            <a:spAutoFit/>
          </a:bodyPr>
          <a:lstStyle/>
          <a:p>
            <a:pPr>
              <a:lnSpc>
                <a:spcPts val="4600"/>
              </a:lnSpc>
              <a:spcAft>
                <a:spcPts val="1200"/>
              </a:spcAft>
              <a:defRPr/>
            </a:pPr>
            <a:r>
              <a:rPr lang="en-US" sz="4800" b="1" dirty="0">
                <a:solidFill>
                  <a:srgbClr val="A90003"/>
                </a:solidFill>
                <a:latin typeface="+mj-lt"/>
              </a:rPr>
              <a:t>Questions Addressed:</a:t>
            </a:r>
          </a:p>
        </p:txBody>
      </p:sp>
      <p:sp>
        <p:nvSpPr>
          <p:cNvPr id="15" name="Freeform 14"/>
          <p:cNvSpPr/>
          <p:nvPr/>
        </p:nvSpPr>
        <p:spPr>
          <a:xfrm rot="10800000">
            <a:off x="19982190" y="15188625"/>
            <a:ext cx="249237" cy="1147763"/>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TextBox 64"/>
          <p:cNvSpPr txBox="1">
            <a:spLocks noChangeArrowheads="1"/>
          </p:cNvSpPr>
          <p:nvPr/>
        </p:nvSpPr>
        <p:spPr bwMode="auto">
          <a:xfrm>
            <a:off x="17901598" y="11599882"/>
            <a:ext cx="28591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r>
              <a:rPr lang="en-US" altLang="en-US" sz="2800" dirty="0">
                <a:solidFill>
                  <a:schemeClr val="bg1"/>
                </a:solidFill>
                <a:latin typeface="Arial" charset="0"/>
                <a:ea typeface="Arial" charset="0"/>
              </a:rPr>
              <a:t>Do not forget to provide insights</a:t>
            </a:r>
          </a:p>
        </p:txBody>
      </p:sp>
      <p:sp>
        <p:nvSpPr>
          <p:cNvPr id="19" name="TextBox 18"/>
          <p:cNvSpPr txBox="1"/>
          <p:nvPr/>
        </p:nvSpPr>
        <p:spPr>
          <a:xfrm>
            <a:off x="364545" y="23866671"/>
            <a:ext cx="9829800" cy="682238"/>
          </a:xfrm>
          <a:prstGeom prst="rect">
            <a:avLst/>
          </a:prstGeom>
          <a:solidFill>
            <a:schemeClr val="bg1">
              <a:alpha val="63000"/>
            </a:schemeClr>
          </a:solidFill>
          <a:effectLst/>
        </p:spPr>
        <p:txBody>
          <a:bodyPr>
            <a:spAutoFit/>
          </a:bodyPr>
          <a:lstStyle/>
          <a:p>
            <a:pPr>
              <a:lnSpc>
                <a:spcPts val="4600"/>
              </a:lnSpc>
              <a:spcAft>
                <a:spcPts val="1200"/>
              </a:spcAft>
              <a:defRPr/>
            </a:pPr>
            <a:r>
              <a:rPr lang="en-US" sz="4800" b="1" dirty="0">
                <a:solidFill>
                  <a:srgbClr val="A90003"/>
                </a:solidFill>
                <a:latin typeface="+mj-lt"/>
              </a:rPr>
              <a:t>Visualizations:</a:t>
            </a:r>
          </a:p>
        </p:txBody>
      </p:sp>
      <p:cxnSp>
        <p:nvCxnSpPr>
          <p:cNvPr id="31" name="Straight Connector 30"/>
          <p:cNvCxnSpPr>
            <a:cxnSpLocks/>
          </p:cNvCxnSpPr>
          <p:nvPr/>
        </p:nvCxnSpPr>
        <p:spPr bwMode="auto">
          <a:xfrm flipV="1">
            <a:off x="428951" y="9863928"/>
            <a:ext cx="10458662" cy="1"/>
          </a:xfrm>
          <a:prstGeom prst="line">
            <a:avLst/>
          </a:prstGeom>
          <a:noFill/>
          <a:ln w="25400" cap="flat" cmpd="sng" algn="ctr">
            <a:solidFill>
              <a:schemeClr val="tx1"/>
            </a:solidFill>
            <a:prstDash val="dash"/>
            <a:round/>
            <a:headEnd type="none" w="med" len="med"/>
            <a:tailEnd type="none" w="med" len="med"/>
          </a:ln>
          <a:effectLst/>
        </p:spPr>
      </p:cxnSp>
      <p:sp>
        <p:nvSpPr>
          <p:cNvPr id="36" name="TextBox 35"/>
          <p:cNvSpPr txBox="1"/>
          <p:nvPr/>
        </p:nvSpPr>
        <p:spPr>
          <a:xfrm>
            <a:off x="32916617" y="28402116"/>
            <a:ext cx="7090687" cy="830997"/>
          </a:xfrm>
          <a:prstGeom prst="rect">
            <a:avLst/>
          </a:prstGeom>
          <a:noFill/>
        </p:spPr>
        <p:txBody>
          <a:bodyPr wrap="square">
            <a:spAutoFit/>
          </a:bodyPr>
          <a:lstStyle/>
          <a:p>
            <a:pPr>
              <a:defRPr/>
            </a:pPr>
            <a:r>
              <a:rPr lang="en-US" sz="4800" b="1" dirty="0">
                <a:solidFill>
                  <a:srgbClr val="A90003"/>
                </a:solidFill>
                <a:latin typeface="+mn-lt"/>
              </a:rPr>
              <a:t>Future Work:</a:t>
            </a:r>
          </a:p>
        </p:txBody>
      </p:sp>
      <p:cxnSp>
        <p:nvCxnSpPr>
          <p:cNvPr id="38" name="Straight Connector 37"/>
          <p:cNvCxnSpPr>
            <a:cxnSpLocks/>
          </p:cNvCxnSpPr>
          <p:nvPr/>
        </p:nvCxnSpPr>
        <p:spPr bwMode="auto">
          <a:xfrm>
            <a:off x="32916617" y="28402116"/>
            <a:ext cx="10720582" cy="0"/>
          </a:xfrm>
          <a:prstGeom prst="line">
            <a:avLst/>
          </a:prstGeom>
          <a:noFill/>
          <a:ln w="25400" cap="flat" cmpd="sng" algn="ctr">
            <a:solidFill>
              <a:schemeClr val="tx1"/>
            </a:solidFill>
            <a:prstDash val="dash"/>
            <a:round/>
            <a:headEnd type="none" w="med" len="med"/>
            <a:tailEnd type="none" w="med" len="med"/>
          </a:ln>
          <a:effectLst/>
        </p:spPr>
      </p:cxnSp>
      <p:sp>
        <p:nvSpPr>
          <p:cNvPr id="40" name="TextBox 39"/>
          <p:cNvSpPr txBox="1"/>
          <p:nvPr/>
        </p:nvSpPr>
        <p:spPr>
          <a:xfrm>
            <a:off x="32777387" y="25538021"/>
            <a:ext cx="10788653" cy="682238"/>
          </a:xfrm>
          <a:prstGeom prst="rect">
            <a:avLst/>
          </a:prstGeom>
          <a:solidFill>
            <a:schemeClr val="bg1">
              <a:alpha val="63000"/>
            </a:schemeClr>
          </a:solidFill>
          <a:effectLst/>
        </p:spPr>
        <p:txBody>
          <a:bodyPr wrap="square">
            <a:spAutoFit/>
          </a:bodyPr>
          <a:lstStyle/>
          <a:p>
            <a:pPr>
              <a:lnSpc>
                <a:spcPts val="4600"/>
              </a:lnSpc>
              <a:spcAft>
                <a:spcPts val="1200"/>
              </a:spcAft>
              <a:defRPr/>
            </a:pPr>
            <a:r>
              <a:rPr lang="en-US" sz="4800" b="1" dirty="0">
                <a:solidFill>
                  <a:srgbClr val="A90003"/>
                </a:solidFill>
                <a:latin typeface="+mj-lt"/>
              </a:rPr>
              <a:t>Executive Summary:</a:t>
            </a:r>
          </a:p>
        </p:txBody>
      </p:sp>
      <p:sp>
        <p:nvSpPr>
          <p:cNvPr id="85" name="TextBox 84"/>
          <p:cNvSpPr txBox="1"/>
          <p:nvPr/>
        </p:nvSpPr>
        <p:spPr>
          <a:xfrm>
            <a:off x="11550186" y="29120335"/>
            <a:ext cx="9829800" cy="461665"/>
          </a:xfrm>
          <a:prstGeom prst="rect">
            <a:avLst/>
          </a:prstGeom>
          <a:solidFill>
            <a:schemeClr val="bg1">
              <a:alpha val="42000"/>
            </a:schemeClr>
          </a:solidFill>
        </p:spPr>
        <p:txBody>
          <a:bodyPr>
            <a:spAutoFit/>
          </a:bodyPr>
          <a:lstStyle/>
          <a:p>
            <a:pPr>
              <a:spcBef>
                <a:spcPts val="600"/>
              </a:spcBef>
              <a:buClr>
                <a:schemeClr val="tx2"/>
              </a:buClr>
              <a:defRPr/>
            </a:pPr>
            <a:endParaRPr lang="en-US" sz="2400" i="1" dirty="0">
              <a:latin typeface="Arial" charset="0"/>
              <a:ea typeface="Arial" charset="0"/>
              <a:cs typeface="Arial" charset="0"/>
            </a:endParaRPr>
          </a:p>
        </p:txBody>
      </p:sp>
      <p:pic>
        <p:nvPicPr>
          <p:cNvPr id="3" name="Picture 6" descr="Stevens Institute of Technology Careers and Employment | The American  Accounting Association">
            <a:extLst>
              <a:ext uri="{FF2B5EF4-FFF2-40B4-BE49-F238E27FC236}">
                <a16:creationId xmlns:a16="http://schemas.microsoft.com/office/drawing/2014/main" id="{45569E7E-727D-EBC1-E81F-B5E1B134B2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02" t="11200" r="16310" b="13817"/>
          <a:stretch/>
        </p:blipFill>
        <p:spPr bwMode="auto">
          <a:xfrm>
            <a:off x="36882326" y="-237090"/>
            <a:ext cx="4661027" cy="5679405"/>
          </a:xfrm>
          <a:prstGeom prst="rect">
            <a:avLst/>
          </a:prstGeom>
          <a:noFill/>
        </p:spPr>
      </p:pic>
      <p:sp>
        <p:nvSpPr>
          <p:cNvPr id="20" name="Rectangle 5">
            <a:extLst>
              <a:ext uri="{FF2B5EF4-FFF2-40B4-BE49-F238E27FC236}">
                <a16:creationId xmlns:a16="http://schemas.microsoft.com/office/drawing/2014/main" id="{AB9388CB-1201-D54D-B675-AE8269CDA01E}"/>
              </a:ext>
            </a:extLst>
          </p:cNvPr>
          <p:cNvSpPr>
            <a:spLocks noChangeArrowheads="1"/>
          </p:cNvSpPr>
          <p:nvPr/>
        </p:nvSpPr>
        <p:spPr bwMode="auto">
          <a:xfrm>
            <a:off x="999938" y="1550522"/>
            <a:ext cx="41224200" cy="327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spcBef>
                <a:spcPts val="0"/>
              </a:spcBef>
              <a:spcAft>
                <a:spcPts val="0"/>
              </a:spcAft>
              <a:defRPr/>
            </a:pPr>
            <a:r>
              <a:rPr lang="en-US" altLang="en-US" sz="8800" dirty="0">
                <a:solidFill>
                  <a:srgbClr val="A90003"/>
                </a:solidFill>
                <a:latin typeface="+mn-lt"/>
                <a:ea typeface="Arial" charset="0"/>
              </a:rPr>
              <a:t>Analysis of STEM salaries</a:t>
            </a:r>
          </a:p>
          <a:p>
            <a:pPr>
              <a:spcBef>
                <a:spcPts val="600"/>
              </a:spcBef>
              <a:spcAft>
                <a:spcPts val="1800"/>
              </a:spcAft>
              <a:defRPr/>
            </a:pPr>
            <a:r>
              <a:rPr lang="en-US" altLang="en-US" sz="4800" dirty="0">
                <a:solidFill>
                  <a:srgbClr val="A90003"/>
                </a:solidFill>
                <a:latin typeface="+mn-lt"/>
                <a:ea typeface="Arial" charset="0"/>
              </a:rPr>
              <a:t>Kunal Pradeep Gandhi</a:t>
            </a:r>
          </a:p>
          <a:p>
            <a:pPr>
              <a:spcBef>
                <a:spcPts val="1800"/>
              </a:spcBef>
              <a:defRPr/>
            </a:pPr>
            <a:r>
              <a:rPr lang="en-US" altLang="en-US" sz="3600" dirty="0">
                <a:solidFill>
                  <a:srgbClr val="A90003"/>
                </a:solidFill>
                <a:latin typeface="+mn-lt"/>
                <a:ea typeface="Arial" charset="0"/>
              </a:rPr>
              <a:t>EM 622 – Data Analysis and Visualization Techniques for Decision Making</a:t>
            </a:r>
          </a:p>
        </p:txBody>
      </p:sp>
      <p:sp>
        <p:nvSpPr>
          <p:cNvPr id="22" name="TextBox 21">
            <a:extLst>
              <a:ext uri="{FF2B5EF4-FFF2-40B4-BE49-F238E27FC236}">
                <a16:creationId xmlns:a16="http://schemas.microsoft.com/office/drawing/2014/main" id="{EA871D48-3E84-1A7F-A66B-5DA4041FF4E9}"/>
              </a:ext>
            </a:extLst>
          </p:cNvPr>
          <p:cNvSpPr txBox="1"/>
          <p:nvPr/>
        </p:nvSpPr>
        <p:spPr>
          <a:xfrm>
            <a:off x="19151600" y="5537200"/>
            <a:ext cx="184731" cy="120924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8FD9DEFB-0C8E-914C-84AD-A74F4E74EEE4}"/>
              </a:ext>
            </a:extLst>
          </p:cNvPr>
          <p:cNvSpPr txBox="1"/>
          <p:nvPr/>
        </p:nvSpPr>
        <p:spPr>
          <a:xfrm>
            <a:off x="364545" y="14162488"/>
            <a:ext cx="10459628" cy="9448740"/>
          </a:xfrm>
          <a:prstGeom prst="rect">
            <a:avLst/>
          </a:prstGeom>
          <a:noFill/>
        </p:spPr>
        <p:txBody>
          <a:bodyPr wrap="square" rtlCol="0">
            <a:spAutoFit/>
          </a:bodyPr>
          <a:lstStyle/>
          <a:p>
            <a:r>
              <a:rPr lang="en-US" sz="4800" b="1" dirty="0">
                <a:solidFill>
                  <a:srgbClr val="A90003"/>
                </a:solidFill>
              </a:rPr>
              <a:t>Data Understanding/ Methods:</a:t>
            </a:r>
            <a:endParaRPr lang="en-US" sz="2300" b="1" dirty="0">
              <a:solidFill>
                <a:srgbClr val="A90003"/>
              </a:solidFill>
            </a:endParaRPr>
          </a:p>
          <a:p>
            <a:r>
              <a:rPr lang="en-US" sz="2800" b="1" dirty="0">
                <a:solidFill>
                  <a:srgbClr val="C00000"/>
                </a:solidFill>
              </a:rPr>
              <a:t>Data Source</a:t>
            </a:r>
            <a:r>
              <a:rPr lang="en-US" sz="2800" dirty="0">
                <a:solidFill>
                  <a:srgbClr val="C00000"/>
                </a:solidFill>
              </a:rPr>
              <a:t>: </a:t>
            </a:r>
            <a:r>
              <a:rPr lang="en-US" sz="2800" dirty="0"/>
              <a:t>Kaggle</a:t>
            </a:r>
            <a:endParaRPr lang="en-US" sz="2800" dirty="0">
              <a:solidFill>
                <a:srgbClr val="C00000"/>
              </a:solidFill>
            </a:endParaRPr>
          </a:p>
          <a:p>
            <a:r>
              <a:rPr lang="en-US" sz="2800" b="1" dirty="0">
                <a:solidFill>
                  <a:srgbClr val="C00000"/>
                </a:solidFill>
              </a:rPr>
              <a:t>Data Description</a:t>
            </a:r>
            <a:r>
              <a:rPr lang="en-US" sz="2800" dirty="0">
                <a:solidFill>
                  <a:srgbClr val="C00000"/>
                </a:solidFill>
              </a:rPr>
              <a:t>: </a:t>
            </a:r>
            <a:r>
              <a:rPr lang="en-US" sz="2800" dirty="0"/>
              <a:t>The data comprises of 60K+ data points having information about STEM salaries and information on several parameters; gender, race, location, education, stock values, job title, yrs. of experience, level, bonus, stock grant value etc.</a:t>
            </a:r>
            <a:endParaRPr lang="en-US" sz="2800" dirty="0">
              <a:solidFill>
                <a:srgbClr val="C00000"/>
              </a:solidFill>
            </a:endParaRPr>
          </a:p>
          <a:p>
            <a:r>
              <a:rPr lang="en-US" sz="2800" b="1" dirty="0">
                <a:solidFill>
                  <a:srgbClr val="C00000"/>
                </a:solidFill>
              </a:rPr>
              <a:t>EDA Process: </a:t>
            </a:r>
            <a:r>
              <a:rPr lang="en-US" sz="2800" dirty="0">
                <a:solidFill>
                  <a:srgbClr val="C00000"/>
                </a:solidFill>
              </a:rPr>
              <a:t>The process is divided in 4 phases</a:t>
            </a:r>
          </a:p>
          <a:p>
            <a:pPr marL="457200" indent="-457200">
              <a:buFont typeface="Arial" panose="020B0604020202020204" pitchFamily="34" charset="0"/>
              <a:buChar char="•"/>
            </a:pPr>
            <a:r>
              <a:rPr lang="en-US" sz="2800" dirty="0">
                <a:solidFill>
                  <a:srgbClr val="C00000"/>
                </a:solidFill>
              </a:rPr>
              <a:t>Discovery</a:t>
            </a:r>
            <a:r>
              <a:rPr lang="en-US" sz="2800" dirty="0"/>
              <a:t>: Familiarizing with data</a:t>
            </a:r>
          </a:p>
          <a:p>
            <a:pPr marL="457200" indent="-457200">
              <a:buFont typeface="Arial" panose="020B0604020202020204" pitchFamily="34" charset="0"/>
              <a:buChar char="•"/>
            </a:pPr>
            <a:r>
              <a:rPr lang="en-US" sz="2800" dirty="0">
                <a:solidFill>
                  <a:srgbClr val="C00000"/>
                </a:solidFill>
              </a:rPr>
              <a:t>Cleaning</a:t>
            </a:r>
            <a:r>
              <a:rPr lang="en-US" sz="2800" dirty="0"/>
              <a:t>: Removing Null values, mis-spellings, outliers and duplicates</a:t>
            </a:r>
          </a:p>
          <a:p>
            <a:pPr marL="457200" indent="-457200">
              <a:buFont typeface="Arial" panose="020B0604020202020204" pitchFamily="34" charset="0"/>
              <a:buChar char="•"/>
            </a:pPr>
            <a:r>
              <a:rPr lang="en-US" sz="2800" dirty="0">
                <a:solidFill>
                  <a:srgbClr val="C00000"/>
                </a:solidFill>
              </a:rPr>
              <a:t>Validating</a:t>
            </a:r>
            <a:r>
              <a:rPr lang="en-US" sz="2800" dirty="0"/>
              <a:t>: Verifying if the data is consistent </a:t>
            </a:r>
          </a:p>
          <a:p>
            <a:pPr marL="457200" indent="-457200">
              <a:buFont typeface="Arial" panose="020B0604020202020204" pitchFamily="34" charset="0"/>
              <a:buChar char="•"/>
            </a:pPr>
            <a:r>
              <a:rPr lang="en-US" sz="2800" dirty="0">
                <a:solidFill>
                  <a:srgbClr val="C00000"/>
                </a:solidFill>
              </a:rPr>
              <a:t>Analysis</a:t>
            </a:r>
            <a:r>
              <a:rPr lang="en-US" sz="2800" dirty="0"/>
              <a:t>: Performing in depth analysis for seeking relationships or trends</a:t>
            </a:r>
            <a:endParaRPr lang="en-US" sz="2800" dirty="0">
              <a:solidFill>
                <a:srgbClr val="C00000"/>
              </a:solidFill>
            </a:endParaRPr>
          </a:p>
          <a:p>
            <a:r>
              <a:rPr lang="en-US" sz="2800" b="1" dirty="0">
                <a:solidFill>
                  <a:srgbClr val="C00000"/>
                </a:solidFill>
              </a:rPr>
              <a:t>Modelling: </a:t>
            </a:r>
            <a:endParaRPr lang="en-US" sz="2800" dirty="0">
              <a:solidFill>
                <a:srgbClr val="C00000"/>
              </a:solidFill>
            </a:endParaRPr>
          </a:p>
          <a:p>
            <a:r>
              <a:rPr lang="en-US" sz="2800" dirty="0"/>
              <a:t>1. Structuring the cleaned data set</a:t>
            </a:r>
          </a:p>
          <a:p>
            <a:r>
              <a:rPr lang="en-US" sz="2800" dirty="0"/>
              <a:t>2. Label Encoding</a:t>
            </a:r>
          </a:p>
          <a:p>
            <a:r>
              <a:rPr lang="en-US" sz="2800" dirty="0"/>
              <a:t>3. Splitting the dataset into training set and test set</a:t>
            </a:r>
          </a:p>
          <a:p>
            <a:r>
              <a:rPr lang="en-US" sz="2800" dirty="0"/>
              <a:t>4. Scaling our feature and target variables with respect to their interquartile ranges using Robust Scaler</a:t>
            </a:r>
          </a:p>
          <a:p>
            <a:r>
              <a:rPr lang="en-US" sz="2800" dirty="0"/>
              <a:t>5. Using regression model to fit the data and make predictions</a:t>
            </a:r>
            <a:endParaRPr lang="en-US" sz="2800" dirty="0">
              <a:solidFill>
                <a:srgbClr val="C00000"/>
              </a:solidFill>
            </a:endParaRPr>
          </a:p>
        </p:txBody>
      </p:sp>
      <p:cxnSp>
        <p:nvCxnSpPr>
          <p:cNvPr id="39" name="Straight Connector 38">
            <a:extLst>
              <a:ext uri="{FF2B5EF4-FFF2-40B4-BE49-F238E27FC236}">
                <a16:creationId xmlns:a16="http://schemas.microsoft.com/office/drawing/2014/main" id="{FC271D96-F839-174D-BFBC-B341FB27A8D3}"/>
              </a:ext>
            </a:extLst>
          </p:cNvPr>
          <p:cNvCxnSpPr>
            <a:cxnSpLocks/>
          </p:cNvCxnSpPr>
          <p:nvPr/>
        </p:nvCxnSpPr>
        <p:spPr bwMode="auto">
          <a:xfrm>
            <a:off x="385572" y="14162488"/>
            <a:ext cx="10363375" cy="0"/>
          </a:xfrm>
          <a:prstGeom prst="line">
            <a:avLst/>
          </a:prstGeom>
          <a:noFill/>
          <a:ln w="25400" cap="flat" cmpd="sng" algn="ctr">
            <a:solidFill>
              <a:schemeClr val="tx1"/>
            </a:solidFill>
            <a:prstDash val="dash"/>
            <a:round/>
            <a:headEnd type="none" w="med" len="med"/>
            <a:tailEnd type="none" w="med" len="med"/>
          </a:ln>
          <a:effectLst/>
        </p:spPr>
      </p:cxnSp>
      <p:pic>
        <p:nvPicPr>
          <p:cNvPr id="21" name="Picture 20">
            <a:extLst>
              <a:ext uri="{FF2B5EF4-FFF2-40B4-BE49-F238E27FC236}">
                <a16:creationId xmlns:a16="http://schemas.microsoft.com/office/drawing/2014/main" id="{3953C21F-B6CB-8F43-A5BC-CE16AA37C26C}"/>
              </a:ext>
            </a:extLst>
          </p:cNvPr>
          <p:cNvPicPr>
            <a:picLocks noChangeAspect="1"/>
          </p:cNvPicPr>
          <p:nvPr/>
        </p:nvPicPr>
        <p:blipFill>
          <a:blip r:embed="rId6"/>
          <a:stretch>
            <a:fillRect/>
          </a:stretch>
        </p:blipFill>
        <p:spPr>
          <a:xfrm>
            <a:off x="247621" y="24761199"/>
            <a:ext cx="10736957" cy="5718407"/>
          </a:xfrm>
          <a:prstGeom prst="rect">
            <a:avLst/>
          </a:prstGeom>
          <a:ln>
            <a:solidFill>
              <a:schemeClr val="tx1">
                <a:lumMod val="50000"/>
              </a:schemeClr>
            </a:solidFill>
          </a:ln>
        </p:spPr>
      </p:pic>
      <p:sp>
        <p:nvSpPr>
          <p:cNvPr id="42" name="TextBox 41">
            <a:extLst>
              <a:ext uri="{FF2B5EF4-FFF2-40B4-BE49-F238E27FC236}">
                <a16:creationId xmlns:a16="http://schemas.microsoft.com/office/drawing/2014/main" id="{ADB91047-8007-0C41-A86D-8F603DC0694A}"/>
              </a:ext>
            </a:extLst>
          </p:cNvPr>
          <p:cNvSpPr txBox="1"/>
          <p:nvPr/>
        </p:nvSpPr>
        <p:spPr>
          <a:xfrm>
            <a:off x="11435669" y="6754331"/>
            <a:ext cx="10215626" cy="3108543"/>
          </a:xfrm>
          <a:prstGeom prst="rect">
            <a:avLst/>
          </a:prstGeom>
          <a:noFill/>
        </p:spPr>
        <p:txBody>
          <a:bodyPr wrap="square" rtlCol="0">
            <a:spAutoFit/>
          </a:bodyPr>
          <a:lstStyle/>
          <a:p>
            <a:r>
              <a:rPr lang="en-US" sz="2800" dirty="0">
                <a:latin typeface="Arial" charset="0"/>
                <a:ea typeface="Arial" charset="0"/>
                <a:cs typeface="Arial" charset="0"/>
              </a:rPr>
              <a:t>Surprisingly, there is no direct relation between Salary and Education. Though one thing to note is that with PHD degree, overall, the total yearly compensation is slightly higher than rest of the degrees. Since there is no direct relation between Salary and Education we will not be using Education as one of our modelling parameters. If not education let’s check out compensation with respect to Job title and yrs. of experience.</a:t>
            </a:r>
          </a:p>
        </p:txBody>
      </p:sp>
      <p:pic>
        <p:nvPicPr>
          <p:cNvPr id="51" name="Picture 50">
            <a:extLst>
              <a:ext uri="{FF2B5EF4-FFF2-40B4-BE49-F238E27FC236}">
                <a16:creationId xmlns:a16="http://schemas.microsoft.com/office/drawing/2014/main" id="{6B1ADA6E-C87B-AC4C-AE0A-B6037E9280F7}"/>
              </a:ext>
            </a:extLst>
          </p:cNvPr>
          <p:cNvPicPr>
            <a:picLocks noChangeAspect="1"/>
          </p:cNvPicPr>
          <p:nvPr/>
        </p:nvPicPr>
        <p:blipFill>
          <a:blip r:embed="rId7"/>
          <a:stretch>
            <a:fillRect/>
          </a:stretch>
        </p:blipFill>
        <p:spPr>
          <a:xfrm>
            <a:off x="11435669" y="9862874"/>
            <a:ext cx="10311029" cy="5579452"/>
          </a:xfrm>
          <a:prstGeom prst="rect">
            <a:avLst/>
          </a:prstGeom>
          <a:ln>
            <a:solidFill>
              <a:schemeClr val="tx1">
                <a:lumMod val="50000"/>
              </a:schemeClr>
            </a:solidFill>
          </a:ln>
        </p:spPr>
      </p:pic>
      <p:sp>
        <p:nvSpPr>
          <p:cNvPr id="53" name="TextBox 52">
            <a:extLst>
              <a:ext uri="{FF2B5EF4-FFF2-40B4-BE49-F238E27FC236}">
                <a16:creationId xmlns:a16="http://schemas.microsoft.com/office/drawing/2014/main" id="{755A2F56-3B66-624C-AF7D-22B8F803771C}"/>
              </a:ext>
            </a:extLst>
          </p:cNvPr>
          <p:cNvSpPr txBox="1"/>
          <p:nvPr/>
        </p:nvSpPr>
        <p:spPr>
          <a:xfrm>
            <a:off x="11336804" y="15503192"/>
            <a:ext cx="10385635" cy="3539430"/>
          </a:xfrm>
          <a:prstGeom prst="rect">
            <a:avLst/>
          </a:prstGeom>
          <a:noFill/>
        </p:spPr>
        <p:txBody>
          <a:bodyPr wrap="square" rtlCol="0">
            <a:spAutoFit/>
          </a:bodyPr>
          <a:lstStyle/>
          <a:p>
            <a:r>
              <a:rPr lang="en-US" sz="2800" dirty="0"/>
              <a:t>Manager roles are paid significantly higher than the rest of job roles. Other than Manager roles, 5-8 years of experience in any job role fetches salary above $ 200K. Business Analysts are paid lowest salaries even with 5 years of avg. experience. Here the years of experience and job title does play a significant role in the typical average yearly compensation. Hence Job title will be our modelling parameter. Checking out correlation between number of years and salary would therefore be intriguing.</a:t>
            </a:r>
          </a:p>
        </p:txBody>
      </p:sp>
      <p:cxnSp>
        <p:nvCxnSpPr>
          <p:cNvPr id="58" name="Straight Connector 57">
            <a:extLst>
              <a:ext uri="{FF2B5EF4-FFF2-40B4-BE49-F238E27FC236}">
                <a16:creationId xmlns:a16="http://schemas.microsoft.com/office/drawing/2014/main" id="{48336DD9-0D93-6B42-A22E-96961A961F93}"/>
              </a:ext>
            </a:extLst>
          </p:cNvPr>
          <p:cNvCxnSpPr>
            <a:cxnSpLocks/>
          </p:cNvCxnSpPr>
          <p:nvPr/>
        </p:nvCxnSpPr>
        <p:spPr bwMode="auto">
          <a:xfrm>
            <a:off x="364545" y="23625125"/>
            <a:ext cx="10363375" cy="0"/>
          </a:xfrm>
          <a:prstGeom prst="line">
            <a:avLst/>
          </a:prstGeom>
          <a:noFill/>
          <a:ln w="25400" cap="flat" cmpd="sng" algn="ctr">
            <a:solidFill>
              <a:schemeClr val="tx1"/>
            </a:solidFill>
            <a:prstDash val="dash"/>
            <a:round/>
            <a:headEnd type="none" w="med" len="med"/>
            <a:tailEnd type="none" w="med" len="med"/>
          </a:ln>
          <a:effectLst/>
        </p:spPr>
      </p:cxnSp>
      <p:pic>
        <p:nvPicPr>
          <p:cNvPr id="56" name="Picture 55">
            <a:extLst>
              <a:ext uri="{FF2B5EF4-FFF2-40B4-BE49-F238E27FC236}">
                <a16:creationId xmlns:a16="http://schemas.microsoft.com/office/drawing/2014/main" id="{697CC4D6-A81C-1743-888C-2CC92F2BA6A1}"/>
              </a:ext>
            </a:extLst>
          </p:cNvPr>
          <p:cNvPicPr>
            <a:picLocks noChangeAspect="1"/>
          </p:cNvPicPr>
          <p:nvPr/>
        </p:nvPicPr>
        <p:blipFill>
          <a:blip r:embed="rId8"/>
          <a:stretch>
            <a:fillRect/>
          </a:stretch>
        </p:blipFill>
        <p:spPr>
          <a:xfrm>
            <a:off x="11435669" y="19103488"/>
            <a:ext cx="10215626" cy="4763183"/>
          </a:xfrm>
          <a:prstGeom prst="rect">
            <a:avLst/>
          </a:prstGeom>
          <a:ln>
            <a:solidFill>
              <a:schemeClr val="tx1">
                <a:lumMod val="50000"/>
              </a:schemeClr>
            </a:solidFill>
          </a:ln>
        </p:spPr>
      </p:pic>
      <p:sp>
        <p:nvSpPr>
          <p:cNvPr id="57" name="TextBox 56">
            <a:extLst>
              <a:ext uri="{FF2B5EF4-FFF2-40B4-BE49-F238E27FC236}">
                <a16:creationId xmlns:a16="http://schemas.microsoft.com/office/drawing/2014/main" id="{7899A7A1-F63B-C544-A359-61D2774C2D9C}"/>
              </a:ext>
            </a:extLst>
          </p:cNvPr>
          <p:cNvSpPr txBox="1"/>
          <p:nvPr/>
        </p:nvSpPr>
        <p:spPr>
          <a:xfrm>
            <a:off x="11361316" y="23908668"/>
            <a:ext cx="10364332" cy="1815882"/>
          </a:xfrm>
          <a:prstGeom prst="rect">
            <a:avLst/>
          </a:prstGeom>
          <a:noFill/>
        </p:spPr>
        <p:txBody>
          <a:bodyPr wrap="square" rtlCol="0">
            <a:spAutoFit/>
          </a:bodyPr>
          <a:lstStyle/>
          <a:p>
            <a:r>
              <a:rPr lang="en-US" sz="2800" dirty="0"/>
              <a:t>There is mostly a positive correlation between years of experience and total yearly compensation. Therefore, we will use years of experience as a modelling parameter. Let’s check out for any disparity with respect to race and gender. </a:t>
            </a:r>
          </a:p>
        </p:txBody>
      </p:sp>
      <p:sp>
        <p:nvSpPr>
          <p:cNvPr id="59" name="TextBox 58">
            <a:extLst>
              <a:ext uri="{FF2B5EF4-FFF2-40B4-BE49-F238E27FC236}">
                <a16:creationId xmlns:a16="http://schemas.microsoft.com/office/drawing/2014/main" id="{53C1D9A6-EB91-BC47-9B0B-7B5F65141E98}"/>
              </a:ext>
            </a:extLst>
          </p:cNvPr>
          <p:cNvSpPr txBox="1"/>
          <p:nvPr/>
        </p:nvSpPr>
        <p:spPr>
          <a:xfrm>
            <a:off x="428951" y="7547708"/>
            <a:ext cx="10506788" cy="2246769"/>
          </a:xfrm>
          <a:prstGeom prst="rect">
            <a:avLst/>
          </a:prstGeom>
          <a:noFill/>
        </p:spPr>
        <p:txBody>
          <a:bodyPr wrap="square" rtlCol="0">
            <a:spAutoFit/>
          </a:bodyPr>
          <a:lstStyle/>
          <a:p>
            <a:r>
              <a:rPr lang="en-US" altLang="en-US" sz="2800" dirty="0">
                <a:latin typeface="Arial" charset="0"/>
                <a:ea typeface="Arial" charset="0"/>
              </a:rPr>
              <a:t>Students are always curious about the salaries their STEM degrees can fetch. The purpose of this project is to analyze the total compensation(salaries) based on Gender, Education and Job title for STEM salaries. The objective is to perform EDA and build a predictive model that can predict these salaries.</a:t>
            </a:r>
          </a:p>
        </p:txBody>
      </p:sp>
      <p:sp>
        <p:nvSpPr>
          <p:cNvPr id="64" name="TextBox 63">
            <a:extLst>
              <a:ext uri="{FF2B5EF4-FFF2-40B4-BE49-F238E27FC236}">
                <a16:creationId xmlns:a16="http://schemas.microsoft.com/office/drawing/2014/main" id="{23FCF8DB-D740-404A-BBBD-F138146DDDD7}"/>
              </a:ext>
            </a:extLst>
          </p:cNvPr>
          <p:cNvSpPr txBox="1"/>
          <p:nvPr/>
        </p:nvSpPr>
        <p:spPr>
          <a:xfrm>
            <a:off x="22026100" y="6746442"/>
            <a:ext cx="10575059" cy="954107"/>
          </a:xfrm>
          <a:prstGeom prst="rect">
            <a:avLst/>
          </a:prstGeom>
          <a:noFill/>
        </p:spPr>
        <p:txBody>
          <a:bodyPr wrap="square" rtlCol="0">
            <a:spAutoFit/>
          </a:bodyPr>
          <a:lstStyle/>
          <a:p>
            <a:r>
              <a:rPr lang="en-US" sz="2800" dirty="0"/>
              <a:t>Turns out, there is no disparity, as there shouldn’t be, with respect to race. There is also no salary disparity with respect to gender. </a:t>
            </a:r>
          </a:p>
        </p:txBody>
      </p:sp>
      <p:pic>
        <p:nvPicPr>
          <p:cNvPr id="66" name="Picture 65">
            <a:extLst>
              <a:ext uri="{FF2B5EF4-FFF2-40B4-BE49-F238E27FC236}">
                <a16:creationId xmlns:a16="http://schemas.microsoft.com/office/drawing/2014/main" id="{B022DC82-F50B-E84F-91AC-AD8F52A53697}"/>
              </a:ext>
            </a:extLst>
          </p:cNvPr>
          <p:cNvPicPr>
            <a:picLocks noChangeAspect="1"/>
          </p:cNvPicPr>
          <p:nvPr/>
        </p:nvPicPr>
        <p:blipFill>
          <a:blip r:embed="rId9"/>
          <a:stretch>
            <a:fillRect/>
          </a:stretch>
        </p:blipFill>
        <p:spPr>
          <a:xfrm>
            <a:off x="22165228" y="7700549"/>
            <a:ext cx="10338047" cy="5003718"/>
          </a:xfrm>
          <a:prstGeom prst="rect">
            <a:avLst/>
          </a:prstGeom>
          <a:ln>
            <a:solidFill>
              <a:schemeClr val="tx1">
                <a:lumMod val="50000"/>
              </a:schemeClr>
            </a:solidFill>
          </a:ln>
        </p:spPr>
      </p:pic>
      <p:sp>
        <p:nvSpPr>
          <p:cNvPr id="67" name="TextBox 66">
            <a:extLst>
              <a:ext uri="{FF2B5EF4-FFF2-40B4-BE49-F238E27FC236}">
                <a16:creationId xmlns:a16="http://schemas.microsoft.com/office/drawing/2014/main" id="{54460FBA-A6EA-9842-941B-633E7DAE1AB2}"/>
              </a:ext>
            </a:extLst>
          </p:cNvPr>
          <p:cNvSpPr txBox="1"/>
          <p:nvPr/>
        </p:nvSpPr>
        <p:spPr>
          <a:xfrm>
            <a:off x="22013866" y="12810698"/>
            <a:ext cx="10477175" cy="1815882"/>
          </a:xfrm>
          <a:prstGeom prst="rect">
            <a:avLst/>
          </a:prstGeom>
          <a:noFill/>
        </p:spPr>
        <p:txBody>
          <a:bodyPr wrap="square" rtlCol="0">
            <a:spAutoFit/>
          </a:bodyPr>
          <a:lstStyle/>
          <a:p>
            <a:r>
              <a:rPr lang="en-US" sz="2800" dirty="0"/>
              <a:t>These companies are paying handsomely to their employees. Though, students are always fascinated about the yearly compensation for FAANG companies. Let’s see how much are they paying typically to their employees.</a:t>
            </a:r>
          </a:p>
        </p:txBody>
      </p:sp>
      <p:pic>
        <p:nvPicPr>
          <p:cNvPr id="72" name="Picture 71">
            <a:extLst>
              <a:ext uri="{FF2B5EF4-FFF2-40B4-BE49-F238E27FC236}">
                <a16:creationId xmlns:a16="http://schemas.microsoft.com/office/drawing/2014/main" id="{FF73E8FA-2AEA-BD4D-9411-D3F2ADF38485}"/>
              </a:ext>
            </a:extLst>
          </p:cNvPr>
          <p:cNvPicPr>
            <a:picLocks noChangeAspect="1"/>
          </p:cNvPicPr>
          <p:nvPr/>
        </p:nvPicPr>
        <p:blipFill>
          <a:blip r:embed="rId10"/>
          <a:stretch>
            <a:fillRect/>
          </a:stretch>
        </p:blipFill>
        <p:spPr>
          <a:xfrm>
            <a:off x="22165228" y="14685039"/>
            <a:ext cx="10338047" cy="5196843"/>
          </a:xfrm>
          <a:prstGeom prst="rect">
            <a:avLst/>
          </a:prstGeom>
          <a:ln>
            <a:solidFill>
              <a:schemeClr val="tx1">
                <a:lumMod val="50000"/>
              </a:schemeClr>
            </a:solidFill>
          </a:ln>
        </p:spPr>
      </p:pic>
      <p:sp>
        <p:nvSpPr>
          <p:cNvPr id="73" name="TextBox 72">
            <a:extLst>
              <a:ext uri="{FF2B5EF4-FFF2-40B4-BE49-F238E27FC236}">
                <a16:creationId xmlns:a16="http://schemas.microsoft.com/office/drawing/2014/main" id="{DBD5CF27-7EC2-C248-9CEE-CEB638F71D90}"/>
              </a:ext>
            </a:extLst>
          </p:cNvPr>
          <p:cNvSpPr txBox="1"/>
          <p:nvPr/>
        </p:nvSpPr>
        <p:spPr>
          <a:xfrm>
            <a:off x="331985" y="10568419"/>
            <a:ext cx="10652593" cy="3539430"/>
          </a:xfrm>
          <a:prstGeom prst="rect">
            <a:avLst/>
          </a:prstGeom>
          <a:noFill/>
        </p:spPr>
        <p:txBody>
          <a:bodyPr wrap="square" rtlCol="0">
            <a:spAutoFit/>
          </a:bodyPr>
          <a:lstStyle/>
          <a:p>
            <a:r>
              <a:rPr lang="en-US" sz="2800" dirty="0"/>
              <a:t>1. Is there a relation between salary and education?</a:t>
            </a:r>
          </a:p>
          <a:p>
            <a:r>
              <a:rPr lang="en-US" sz="2800" dirty="0"/>
              <a:t>2. What is the yearly compensation based on Job title?</a:t>
            </a:r>
          </a:p>
          <a:p>
            <a:r>
              <a:rPr lang="en-US" sz="2800" dirty="0"/>
              <a:t>3. Is there a relationship between experience and salary?</a:t>
            </a:r>
          </a:p>
          <a:p>
            <a:r>
              <a:rPr lang="en-US" sz="2800" dirty="0"/>
              <a:t>4. Is there a salary disparity due to Race?</a:t>
            </a:r>
          </a:p>
          <a:p>
            <a:r>
              <a:rPr lang="en-US" sz="2800" dirty="0"/>
              <a:t>5. Is there a salary disparity due to Gender?</a:t>
            </a:r>
          </a:p>
          <a:p>
            <a:r>
              <a:rPr lang="en-US" sz="2800" dirty="0"/>
              <a:t>6. What are the typical salaries at FAANG?</a:t>
            </a:r>
          </a:p>
          <a:p>
            <a:r>
              <a:rPr lang="en-US" sz="2800" dirty="0"/>
              <a:t>7. Which is the hottest job title with respect to number of employees ?</a:t>
            </a:r>
          </a:p>
        </p:txBody>
      </p:sp>
      <p:sp>
        <p:nvSpPr>
          <p:cNvPr id="75" name="TextBox 74">
            <a:extLst>
              <a:ext uri="{FF2B5EF4-FFF2-40B4-BE49-F238E27FC236}">
                <a16:creationId xmlns:a16="http://schemas.microsoft.com/office/drawing/2014/main" id="{8DBE3BB2-0DF6-994F-8158-C22FB5545FF0}"/>
              </a:ext>
            </a:extLst>
          </p:cNvPr>
          <p:cNvSpPr txBox="1"/>
          <p:nvPr/>
        </p:nvSpPr>
        <p:spPr>
          <a:xfrm>
            <a:off x="22165228" y="20098881"/>
            <a:ext cx="10338047" cy="3539430"/>
          </a:xfrm>
          <a:prstGeom prst="rect">
            <a:avLst/>
          </a:prstGeom>
          <a:noFill/>
        </p:spPr>
        <p:txBody>
          <a:bodyPr wrap="square" rtlCol="0">
            <a:spAutoFit/>
          </a:bodyPr>
          <a:lstStyle/>
          <a:p>
            <a:r>
              <a:rPr lang="en-US" sz="2800" dirty="0"/>
              <a:t>Netflix comparatively pays higher salaries than other FAANG companies; over 400K. Google, Amazon, Facebook &amp; Apple typically pay employees well over 150K in total compensation.</a:t>
            </a:r>
          </a:p>
          <a:p>
            <a:r>
              <a:rPr lang="en-US" sz="2800" dirty="0"/>
              <a:t>Facebook employees have the highest salary range, from 200K to 400K. </a:t>
            </a:r>
          </a:p>
          <a:p>
            <a:r>
              <a:rPr lang="en-US" sz="2800" dirty="0"/>
              <a:t>Finally, lets check out what job title is the hottest with respect to the number of employees. Turns out, Software Engineer followed by Data Scientist are the hottest job roles.</a:t>
            </a:r>
          </a:p>
        </p:txBody>
      </p:sp>
      <p:pic>
        <p:nvPicPr>
          <p:cNvPr id="81" name="Picture 80">
            <a:extLst>
              <a:ext uri="{FF2B5EF4-FFF2-40B4-BE49-F238E27FC236}">
                <a16:creationId xmlns:a16="http://schemas.microsoft.com/office/drawing/2014/main" id="{801A1948-E762-6F4F-BB17-046C70A190D8}"/>
              </a:ext>
            </a:extLst>
          </p:cNvPr>
          <p:cNvPicPr>
            <a:picLocks noChangeAspect="1"/>
          </p:cNvPicPr>
          <p:nvPr/>
        </p:nvPicPr>
        <p:blipFill>
          <a:blip r:embed="rId11"/>
          <a:stretch>
            <a:fillRect/>
          </a:stretch>
        </p:blipFill>
        <p:spPr>
          <a:xfrm>
            <a:off x="22151225" y="23908667"/>
            <a:ext cx="10339816" cy="6674893"/>
          </a:xfrm>
          <a:prstGeom prst="rect">
            <a:avLst/>
          </a:prstGeom>
          <a:ln>
            <a:solidFill>
              <a:schemeClr val="tx1">
                <a:lumMod val="50000"/>
              </a:schemeClr>
            </a:solidFill>
          </a:ln>
        </p:spPr>
      </p:pic>
      <p:sp>
        <p:nvSpPr>
          <p:cNvPr id="44" name="TextBox 43">
            <a:extLst>
              <a:ext uri="{FF2B5EF4-FFF2-40B4-BE49-F238E27FC236}">
                <a16:creationId xmlns:a16="http://schemas.microsoft.com/office/drawing/2014/main" id="{66B08454-9257-FC4E-8BDB-115401432F3B}"/>
              </a:ext>
            </a:extLst>
          </p:cNvPr>
          <p:cNvSpPr txBox="1"/>
          <p:nvPr/>
        </p:nvSpPr>
        <p:spPr>
          <a:xfrm>
            <a:off x="32916618" y="6746442"/>
            <a:ext cx="10788653" cy="682238"/>
          </a:xfrm>
          <a:prstGeom prst="rect">
            <a:avLst/>
          </a:prstGeom>
          <a:solidFill>
            <a:schemeClr val="bg1">
              <a:alpha val="63000"/>
            </a:schemeClr>
          </a:solidFill>
          <a:effectLst/>
        </p:spPr>
        <p:txBody>
          <a:bodyPr wrap="square">
            <a:spAutoFit/>
          </a:bodyPr>
          <a:lstStyle/>
          <a:p>
            <a:pPr>
              <a:lnSpc>
                <a:spcPts val="4600"/>
              </a:lnSpc>
              <a:spcAft>
                <a:spcPts val="1200"/>
              </a:spcAft>
              <a:defRPr/>
            </a:pPr>
            <a:r>
              <a:rPr lang="en-US" sz="4800" b="1" dirty="0">
                <a:solidFill>
                  <a:srgbClr val="A90003"/>
                </a:solidFill>
                <a:latin typeface="+mj-lt"/>
              </a:rPr>
              <a:t>Predictive Modelling:</a:t>
            </a:r>
          </a:p>
        </p:txBody>
      </p:sp>
      <p:sp>
        <p:nvSpPr>
          <p:cNvPr id="13" name="TextBox 12">
            <a:extLst>
              <a:ext uri="{FF2B5EF4-FFF2-40B4-BE49-F238E27FC236}">
                <a16:creationId xmlns:a16="http://schemas.microsoft.com/office/drawing/2014/main" id="{5829672A-E663-1744-854F-8B63BC2C54F5}"/>
              </a:ext>
            </a:extLst>
          </p:cNvPr>
          <p:cNvSpPr txBox="1"/>
          <p:nvPr/>
        </p:nvSpPr>
        <p:spPr>
          <a:xfrm>
            <a:off x="32916617" y="7335563"/>
            <a:ext cx="10788653" cy="1384995"/>
          </a:xfrm>
          <a:prstGeom prst="rect">
            <a:avLst/>
          </a:prstGeom>
          <a:noFill/>
        </p:spPr>
        <p:txBody>
          <a:bodyPr wrap="square" rtlCol="0">
            <a:spAutoFit/>
          </a:bodyPr>
          <a:lstStyle/>
          <a:p>
            <a:r>
              <a:rPr lang="en-US" sz="2800" dirty="0"/>
              <a:t>Linear Regression modelling has been used for predicting our salaries based on Job Title and Years of Experience. Following is the comparison for Actual VS Predictive model. The model has</a:t>
            </a:r>
          </a:p>
        </p:txBody>
      </p:sp>
      <p:sp>
        <p:nvSpPr>
          <p:cNvPr id="48" name="TextBox 47">
            <a:extLst>
              <a:ext uri="{FF2B5EF4-FFF2-40B4-BE49-F238E27FC236}">
                <a16:creationId xmlns:a16="http://schemas.microsoft.com/office/drawing/2014/main" id="{50D22873-E3F1-AD4C-A541-876DAC51F47D}"/>
              </a:ext>
            </a:extLst>
          </p:cNvPr>
          <p:cNvSpPr txBox="1"/>
          <p:nvPr/>
        </p:nvSpPr>
        <p:spPr>
          <a:xfrm>
            <a:off x="40169001" y="8592402"/>
            <a:ext cx="3374573" cy="3539430"/>
          </a:xfrm>
          <a:prstGeom prst="rect">
            <a:avLst/>
          </a:prstGeom>
          <a:noFill/>
        </p:spPr>
        <p:txBody>
          <a:bodyPr wrap="square" rtlCol="0">
            <a:spAutoFit/>
          </a:bodyPr>
          <a:lstStyle/>
          <a:p>
            <a:r>
              <a:rPr lang="en-US" sz="2800" dirty="0"/>
              <a:t>decently predicted salaries based on years of experience and job title but we will try improving the model using </a:t>
            </a:r>
            <a:r>
              <a:rPr lang="en-US" sz="2800" i="1" dirty="0"/>
              <a:t>Gradient Boosting </a:t>
            </a:r>
            <a:r>
              <a:rPr lang="en-US" sz="2800" dirty="0"/>
              <a:t>Regressor.</a:t>
            </a:r>
          </a:p>
        </p:txBody>
      </p:sp>
      <p:sp>
        <p:nvSpPr>
          <p:cNvPr id="25" name="TextBox 24">
            <a:extLst>
              <a:ext uri="{FF2B5EF4-FFF2-40B4-BE49-F238E27FC236}">
                <a16:creationId xmlns:a16="http://schemas.microsoft.com/office/drawing/2014/main" id="{2FFAB34E-CEE5-B44A-8F23-2B019301BCA6}"/>
              </a:ext>
            </a:extLst>
          </p:cNvPr>
          <p:cNvSpPr txBox="1"/>
          <p:nvPr/>
        </p:nvSpPr>
        <p:spPr>
          <a:xfrm>
            <a:off x="32798165" y="12089768"/>
            <a:ext cx="10839035" cy="1815882"/>
          </a:xfrm>
          <a:prstGeom prst="rect">
            <a:avLst/>
          </a:prstGeom>
          <a:noFill/>
        </p:spPr>
        <p:txBody>
          <a:bodyPr wrap="square" rtlCol="0">
            <a:spAutoFit/>
          </a:bodyPr>
          <a:lstStyle/>
          <a:p>
            <a:r>
              <a:rPr lang="en-US" sz="2800" dirty="0"/>
              <a:t>After using Gradient Boosting fair amount of adjustments and improvements were made to our predictions, especially in the later half of the graph for some extreme values when compared to our Initial Regression model. The comparison is shown adjacently.</a:t>
            </a:r>
          </a:p>
        </p:txBody>
      </p:sp>
      <p:pic>
        <p:nvPicPr>
          <p:cNvPr id="29" name="Picture 28">
            <a:extLst>
              <a:ext uri="{FF2B5EF4-FFF2-40B4-BE49-F238E27FC236}">
                <a16:creationId xmlns:a16="http://schemas.microsoft.com/office/drawing/2014/main" id="{5F1ABE37-32FC-B545-BB92-99957F60891E}"/>
              </a:ext>
            </a:extLst>
          </p:cNvPr>
          <p:cNvPicPr>
            <a:picLocks noChangeAspect="1"/>
          </p:cNvPicPr>
          <p:nvPr/>
        </p:nvPicPr>
        <p:blipFill>
          <a:blip r:embed="rId12"/>
          <a:stretch>
            <a:fillRect/>
          </a:stretch>
        </p:blipFill>
        <p:spPr>
          <a:xfrm>
            <a:off x="36308785" y="13905650"/>
            <a:ext cx="7334031" cy="3652021"/>
          </a:xfrm>
          <a:prstGeom prst="rect">
            <a:avLst/>
          </a:prstGeom>
          <a:ln>
            <a:solidFill>
              <a:schemeClr val="tx1">
                <a:lumMod val="50000"/>
              </a:schemeClr>
            </a:solidFill>
          </a:ln>
        </p:spPr>
      </p:pic>
      <p:pic>
        <p:nvPicPr>
          <p:cNvPr id="32" name="Picture 31">
            <a:extLst>
              <a:ext uri="{FF2B5EF4-FFF2-40B4-BE49-F238E27FC236}">
                <a16:creationId xmlns:a16="http://schemas.microsoft.com/office/drawing/2014/main" id="{585DAF6F-7EBD-0040-9115-CBC03824EB4C}"/>
              </a:ext>
            </a:extLst>
          </p:cNvPr>
          <p:cNvPicPr>
            <a:picLocks noChangeAspect="1"/>
          </p:cNvPicPr>
          <p:nvPr/>
        </p:nvPicPr>
        <p:blipFill>
          <a:blip r:embed="rId13"/>
          <a:stretch>
            <a:fillRect/>
          </a:stretch>
        </p:blipFill>
        <p:spPr>
          <a:xfrm>
            <a:off x="33004974" y="8725305"/>
            <a:ext cx="6995060" cy="3353004"/>
          </a:xfrm>
          <a:prstGeom prst="rect">
            <a:avLst/>
          </a:prstGeom>
          <a:ln>
            <a:solidFill>
              <a:schemeClr val="tx1">
                <a:lumMod val="50000"/>
              </a:schemeClr>
            </a:solidFill>
          </a:ln>
        </p:spPr>
      </p:pic>
      <p:sp>
        <p:nvSpPr>
          <p:cNvPr id="60" name="TextBox 59">
            <a:extLst>
              <a:ext uri="{FF2B5EF4-FFF2-40B4-BE49-F238E27FC236}">
                <a16:creationId xmlns:a16="http://schemas.microsoft.com/office/drawing/2014/main" id="{7A279C93-76AC-2C4B-AEAE-968410148417}"/>
              </a:ext>
            </a:extLst>
          </p:cNvPr>
          <p:cNvSpPr txBox="1"/>
          <p:nvPr/>
        </p:nvSpPr>
        <p:spPr>
          <a:xfrm>
            <a:off x="32792549" y="13854569"/>
            <a:ext cx="3516236" cy="3970318"/>
          </a:xfrm>
          <a:prstGeom prst="rect">
            <a:avLst/>
          </a:prstGeom>
          <a:noFill/>
        </p:spPr>
        <p:txBody>
          <a:bodyPr wrap="square" rtlCol="0">
            <a:spAutoFit/>
          </a:bodyPr>
          <a:lstStyle/>
          <a:p>
            <a:r>
              <a:rPr lang="en-US" sz="2800" dirty="0"/>
              <a:t>Now, a Deviance check shows the training and test set deviances as function of the number of boosting iterations. The training set deviance is the deviance of </a:t>
            </a:r>
          </a:p>
        </p:txBody>
      </p:sp>
      <p:pic>
        <p:nvPicPr>
          <p:cNvPr id="34" name="Picture 33">
            <a:extLst>
              <a:ext uri="{FF2B5EF4-FFF2-40B4-BE49-F238E27FC236}">
                <a16:creationId xmlns:a16="http://schemas.microsoft.com/office/drawing/2014/main" id="{5AB7E23E-BAFB-5646-B13A-0D7739541426}"/>
              </a:ext>
            </a:extLst>
          </p:cNvPr>
          <p:cNvPicPr>
            <a:picLocks noChangeAspect="1"/>
          </p:cNvPicPr>
          <p:nvPr/>
        </p:nvPicPr>
        <p:blipFill>
          <a:blip r:embed="rId14"/>
          <a:stretch>
            <a:fillRect/>
          </a:stretch>
        </p:blipFill>
        <p:spPr>
          <a:xfrm>
            <a:off x="32804783" y="20436399"/>
            <a:ext cx="5261445" cy="4825837"/>
          </a:xfrm>
          <a:prstGeom prst="rect">
            <a:avLst/>
          </a:prstGeom>
          <a:ln>
            <a:solidFill>
              <a:schemeClr val="tx1">
                <a:lumMod val="50000"/>
              </a:schemeClr>
            </a:solidFill>
          </a:ln>
        </p:spPr>
      </p:pic>
      <p:sp>
        <p:nvSpPr>
          <p:cNvPr id="61" name="TextBox 60">
            <a:extLst>
              <a:ext uri="{FF2B5EF4-FFF2-40B4-BE49-F238E27FC236}">
                <a16:creationId xmlns:a16="http://schemas.microsoft.com/office/drawing/2014/main" id="{3C49E41D-564E-834B-8941-B4BBC632C219}"/>
              </a:ext>
            </a:extLst>
          </p:cNvPr>
          <p:cNvSpPr txBox="1"/>
          <p:nvPr/>
        </p:nvSpPr>
        <p:spPr>
          <a:xfrm>
            <a:off x="32836361" y="18565164"/>
            <a:ext cx="10868909" cy="1754326"/>
          </a:xfrm>
          <a:prstGeom prst="rect">
            <a:avLst/>
          </a:prstGeom>
          <a:noFill/>
        </p:spPr>
        <p:txBody>
          <a:bodyPr wrap="square" rtlCol="0">
            <a:spAutoFit/>
          </a:bodyPr>
          <a:lstStyle/>
          <a:p>
            <a:r>
              <a:rPr lang="en-US" sz="2700" dirty="0"/>
              <a:t>A decreasing training set deviance indicates that the model is improving its ability to fit the training data, while a decreasing test set deviance indicates that the model is improving in its ability to generalize to a new unseen data. </a:t>
            </a:r>
          </a:p>
        </p:txBody>
      </p:sp>
      <p:sp>
        <p:nvSpPr>
          <p:cNvPr id="35" name="TextBox 34">
            <a:extLst>
              <a:ext uri="{FF2B5EF4-FFF2-40B4-BE49-F238E27FC236}">
                <a16:creationId xmlns:a16="http://schemas.microsoft.com/office/drawing/2014/main" id="{E5F229F4-F286-7B4B-A2FF-D6B368FE8EBF}"/>
              </a:ext>
            </a:extLst>
          </p:cNvPr>
          <p:cNvSpPr txBox="1"/>
          <p:nvPr/>
        </p:nvSpPr>
        <p:spPr>
          <a:xfrm>
            <a:off x="38420464" y="20319490"/>
            <a:ext cx="4771167" cy="5078313"/>
          </a:xfrm>
          <a:prstGeom prst="rect">
            <a:avLst/>
          </a:prstGeom>
          <a:noFill/>
        </p:spPr>
        <p:txBody>
          <a:bodyPr wrap="square" rtlCol="0">
            <a:spAutoFit/>
          </a:bodyPr>
          <a:lstStyle/>
          <a:p>
            <a:r>
              <a:rPr lang="en-US" sz="2700" dirty="0"/>
              <a:t>A large gap between the two curves indicates overfitting, where the model is fitting the training data too closely and not generalizing well to new data. In our case, there is no large gap, indicating efficient fitting where the model is not overfitting the data nor underfitting the data. Hence, the model is decently accurate.</a:t>
            </a:r>
          </a:p>
        </p:txBody>
      </p:sp>
      <p:sp>
        <p:nvSpPr>
          <p:cNvPr id="37" name="TextBox 36">
            <a:extLst>
              <a:ext uri="{FF2B5EF4-FFF2-40B4-BE49-F238E27FC236}">
                <a16:creationId xmlns:a16="http://schemas.microsoft.com/office/drawing/2014/main" id="{33189829-6D45-FD46-B495-230851DD7F7D}"/>
              </a:ext>
            </a:extLst>
          </p:cNvPr>
          <p:cNvSpPr txBox="1"/>
          <p:nvPr/>
        </p:nvSpPr>
        <p:spPr>
          <a:xfrm>
            <a:off x="32804783" y="17661154"/>
            <a:ext cx="10832416" cy="954107"/>
          </a:xfrm>
          <a:prstGeom prst="rect">
            <a:avLst/>
          </a:prstGeom>
          <a:noFill/>
        </p:spPr>
        <p:txBody>
          <a:bodyPr wrap="square" rtlCol="0">
            <a:spAutoFit/>
          </a:bodyPr>
          <a:lstStyle/>
          <a:p>
            <a:r>
              <a:rPr lang="en-US" sz="2800" dirty="0"/>
              <a:t>the model predictions on the training set, while the test set deviance is the deviance of the model predictions on the test set.</a:t>
            </a:r>
          </a:p>
        </p:txBody>
      </p:sp>
      <p:sp>
        <p:nvSpPr>
          <p:cNvPr id="45" name="TextBox 44">
            <a:extLst>
              <a:ext uri="{FF2B5EF4-FFF2-40B4-BE49-F238E27FC236}">
                <a16:creationId xmlns:a16="http://schemas.microsoft.com/office/drawing/2014/main" id="{64466A4E-46C9-CA40-AF2D-6CE22E26102B}"/>
              </a:ext>
            </a:extLst>
          </p:cNvPr>
          <p:cNvSpPr txBox="1"/>
          <p:nvPr/>
        </p:nvSpPr>
        <p:spPr>
          <a:xfrm>
            <a:off x="32777387" y="26173805"/>
            <a:ext cx="10806342" cy="2169825"/>
          </a:xfrm>
          <a:prstGeom prst="rect">
            <a:avLst/>
          </a:prstGeom>
          <a:noFill/>
        </p:spPr>
        <p:txBody>
          <a:bodyPr wrap="square" rtlCol="0">
            <a:spAutoFit/>
          </a:bodyPr>
          <a:lstStyle/>
          <a:p>
            <a:r>
              <a:rPr lang="en-US" sz="2700" dirty="0"/>
              <a:t>There is no salary disparity with respect to Race or Gender. Specifically, companies are ready to pay large salaries for Managerial positions. Also, Software Engineer is the hottest job in 2023. Surprising enough, level of education is not indicative of the salary of an employee but the years of experience and the job title is.</a:t>
            </a:r>
            <a:endParaRPr lang="en-US" sz="1700" dirty="0"/>
          </a:p>
        </p:txBody>
      </p:sp>
      <p:cxnSp>
        <p:nvCxnSpPr>
          <p:cNvPr id="65" name="Straight Connector 64">
            <a:extLst>
              <a:ext uri="{FF2B5EF4-FFF2-40B4-BE49-F238E27FC236}">
                <a16:creationId xmlns:a16="http://schemas.microsoft.com/office/drawing/2014/main" id="{EA50E991-088B-5441-9474-7455D6E9116C}"/>
              </a:ext>
            </a:extLst>
          </p:cNvPr>
          <p:cNvCxnSpPr>
            <a:cxnSpLocks/>
          </p:cNvCxnSpPr>
          <p:nvPr/>
        </p:nvCxnSpPr>
        <p:spPr bwMode="auto">
          <a:xfrm>
            <a:off x="32910524" y="25421066"/>
            <a:ext cx="10720582" cy="0"/>
          </a:xfrm>
          <a:prstGeom prst="line">
            <a:avLst/>
          </a:prstGeom>
          <a:noFill/>
          <a:ln w="25400" cap="flat" cmpd="sng" algn="ctr">
            <a:solidFill>
              <a:schemeClr val="tx1"/>
            </a:solidFill>
            <a:prstDash val="dash"/>
            <a:round/>
            <a:headEnd type="none" w="med" len="med"/>
            <a:tailEnd type="none" w="med" len="med"/>
          </a:ln>
          <a:effectLst/>
        </p:spPr>
      </p:cxnSp>
      <p:sp>
        <p:nvSpPr>
          <p:cNvPr id="47" name="TextBox 46">
            <a:extLst>
              <a:ext uri="{FF2B5EF4-FFF2-40B4-BE49-F238E27FC236}">
                <a16:creationId xmlns:a16="http://schemas.microsoft.com/office/drawing/2014/main" id="{B649299A-0328-494A-848E-862D1F2C4F5A}"/>
              </a:ext>
            </a:extLst>
          </p:cNvPr>
          <p:cNvSpPr txBox="1"/>
          <p:nvPr/>
        </p:nvSpPr>
        <p:spPr>
          <a:xfrm>
            <a:off x="32887219" y="29140779"/>
            <a:ext cx="10743887" cy="1338828"/>
          </a:xfrm>
          <a:prstGeom prst="rect">
            <a:avLst/>
          </a:prstGeom>
          <a:noFill/>
        </p:spPr>
        <p:txBody>
          <a:bodyPr wrap="square" rtlCol="0">
            <a:spAutoFit/>
          </a:bodyPr>
          <a:lstStyle/>
          <a:p>
            <a:r>
              <a:rPr lang="en-US" sz="2700" dirty="0"/>
              <a:t>The study can be expanded with more data as +60K data points is relatively a small data set. This will enable us to build more accurate models as a sample would be more representative of the population.</a:t>
            </a:r>
          </a:p>
        </p:txBody>
      </p:sp>
      <p:pic>
        <p:nvPicPr>
          <p:cNvPr id="4" name="Picture 3">
            <a:extLst>
              <a:ext uri="{FF2B5EF4-FFF2-40B4-BE49-F238E27FC236}">
                <a16:creationId xmlns:a16="http://schemas.microsoft.com/office/drawing/2014/main" id="{5168E2C2-7FF0-DE4E-811B-9FCB2F7412A1}"/>
              </a:ext>
            </a:extLst>
          </p:cNvPr>
          <p:cNvPicPr>
            <a:picLocks noChangeAspect="1"/>
          </p:cNvPicPr>
          <p:nvPr/>
        </p:nvPicPr>
        <p:blipFill>
          <a:blip r:embed="rId15"/>
          <a:stretch>
            <a:fillRect/>
          </a:stretch>
        </p:blipFill>
        <p:spPr>
          <a:xfrm>
            <a:off x="11435669" y="25724550"/>
            <a:ext cx="10286770" cy="4866046"/>
          </a:xfrm>
          <a:prstGeom prst="rect">
            <a:avLst/>
          </a:prstGeom>
          <a:ln>
            <a:solidFill>
              <a:schemeClr val="accent6"/>
            </a:solidFill>
          </a:ln>
        </p:spPr>
      </p:pic>
      <p:pic>
        <p:nvPicPr>
          <p:cNvPr id="6" name="Audio 5">
            <a:hlinkClick r:id="" action="ppaction://media"/>
            <a:extLst>
              <a:ext uri="{FF2B5EF4-FFF2-40B4-BE49-F238E27FC236}">
                <a16:creationId xmlns:a16="http://schemas.microsoft.com/office/drawing/2014/main" id="{7563B104-D1D8-AC41-A250-C2BAC2FE4956}"/>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42926000" y="31953200"/>
            <a:ext cx="812800" cy="812800"/>
          </a:xfrm>
          <a:prstGeom prst="rect">
            <a:avLst/>
          </a:prstGeom>
        </p:spPr>
      </p:pic>
    </p:spTree>
    <p:extLst>
      <p:ext uri="{BB962C8B-B14F-4D97-AF65-F5344CB8AC3E}">
        <p14:creationId xmlns:p14="http://schemas.microsoft.com/office/powerpoint/2010/main" val="109865799"/>
      </p:ext>
    </p:extLst>
  </p:cSld>
  <p:clrMapOvr>
    <a:masterClrMapping/>
  </p:clrMapOvr>
  <mc:AlternateContent xmlns:mc="http://schemas.openxmlformats.org/markup-compatibility/2006">
    <mc:Choice xmlns:p14="http://schemas.microsoft.com/office/powerpoint/2010/main" Requires="p14">
      <p:transition spd="slow" p14:dur="2000" advTm="674896"/>
    </mc:Choice>
    <mc:Fallback>
      <p:transition spd="slow" advTm="674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TotalTime>
  <Words>1043</Words>
  <Application>Microsoft Macintosh PowerPoint</Application>
  <PresentationFormat>Custom</PresentationFormat>
  <Paragraphs>50</Paragraphs>
  <Slides>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ＭＳ Ｐゴシック</vt:lpstr>
      <vt:lpstr>Arial</vt:lpstr>
      <vt:lpstr>Calibri</vt:lpstr>
      <vt:lpstr>Research Poster Template</vt:lpstr>
      <vt:lpstr>PowerPoint Presentation</vt:lpstr>
    </vt:vector>
  </TitlesOfParts>
  <Manager/>
  <Company>© University at Buffalo</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Research Poster Template</dc:title>
  <dc:subject/>
  <dc:creator/>
  <cp:keywords/>
  <dc:description/>
  <cp:lastModifiedBy>kunalg569@gmail.com</cp:lastModifiedBy>
  <cp:revision>86</cp:revision>
  <cp:lastPrinted>2018-07-27T15:05:13Z</cp:lastPrinted>
  <dcterms:created xsi:type="dcterms:W3CDTF">2016-09-29T18:43:16Z</dcterms:created>
  <dcterms:modified xsi:type="dcterms:W3CDTF">2023-05-08T23:46:39Z</dcterms:modified>
  <cp:category/>
</cp:coreProperties>
</file>